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13716000" cx="2437765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Amatic SC"/>
      <p:regular r:id="rId44"/>
      <p:bold r:id="rId45"/>
    </p:embeddedFont>
    <p:embeddedFont>
      <p:font typeface="Inconsolata"/>
      <p:regular r:id="rId46"/>
      <p:bold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  <p:embeddedFont>
      <p:font typeface="Poppins Medium"/>
      <p:regular r:id="rId56"/>
      <p:bold r:id="rId57"/>
      <p:italic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AB7ACC-B088-4179-B0E1-E980BC94E473}">
  <a:tblStyle styleId="{CCAB7ACC-B088-4179-B0E1-E980BC94E4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AmaticSC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Inconsolata-regular.fntdata"/><Relationship Id="rId45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Poppins-regular.fntdata"/><Relationship Id="rId47" Type="http://schemas.openxmlformats.org/officeDocument/2006/relationships/font" Target="fonts/Inconsolata-bold.fntdata"/><Relationship Id="rId49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2.xml"/><Relationship Id="rId64" Type="http://schemas.openxmlformats.org/officeDocument/2006/relationships/font" Target="fonts/HelveticaNeue-regular.fnt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4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3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RobotoLight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3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2.xml"/><Relationship Id="rId54" Type="http://schemas.openxmlformats.org/officeDocument/2006/relationships/font" Target="fonts/LatoLight-italic.fntdata"/><Relationship Id="rId13" Type="http://schemas.openxmlformats.org/officeDocument/2006/relationships/slide" Target="slides/slide5.xml"/><Relationship Id="rId57" Type="http://schemas.openxmlformats.org/officeDocument/2006/relationships/font" Target="fonts/PoppinsMedium-bold.fntdata"/><Relationship Id="rId12" Type="http://schemas.openxmlformats.org/officeDocument/2006/relationships/slide" Target="slides/slide4.xml"/><Relationship Id="rId56" Type="http://schemas.openxmlformats.org/officeDocument/2006/relationships/font" Target="fonts/PoppinsMedium-regular.fntdata"/><Relationship Id="rId15" Type="http://schemas.openxmlformats.org/officeDocument/2006/relationships/slide" Target="slides/slide7.xml"/><Relationship Id="rId59" Type="http://schemas.openxmlformats.org/officeDocument/2006/relationships/font" Target="fonts/Poppins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Poppins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eb487c3652_10_1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eb487c3652_1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geb487c3652_10_1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eb487c3652_1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eb487c3652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geb487c3652_1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eb487c3652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eb487c365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geb487c3652_5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b6dc7054e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b6dc7054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eb6dc7054e_7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eb6dc7054e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eb6dc7054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eb6dc7054e_5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eb6dc7054e_6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eb6dc7054e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geb6dc7054e_6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5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6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4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4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0.png"/><Relationship Id="rId4" Type="http://schemas.openxmlformats.org/officeDocument/2006/relationships/image" Target="../media/image41.png"/><Relationship Id="rId5" Type="http://schemas.openxmlformats.org/officeDocument/2006/relationships/image" Target="../media/image5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67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6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9.png"/><Relationship Id="rId4" Type="http://schemas.openxmlformats.org/officeDocument/2006/relationships/image" Target="../media/image7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3.png"/><Relationship Id="rId7" Type="http://schemas.openxmlformats.org/officeDocument/2006/relationships/image" Target="../media/image80.png"/><Relationship Id="rId8" Type="http://schemas.openxmlformats.org/officeDocument/2006/relationships/image" Target="../media/image7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8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96.png"/><Relationship Id="rId6" Type="http://schemas.openxmlformats.org/officeDocument/2006/relationships/image" Target="../media/image7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98.png"/><Relationship Id="rId5" Type="http://schemas.openxmlformats.org/officeDocument/2006/relationships/image" Target="../media/image85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Relationship Id="rId8" Type="http://schemas.openxmlformats.org/officeDocument/2006/relationships/image" Target="../media/image9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88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Relationship Id="rId5" Type="http://schemas.openxmlformats.org/officeDocument/2006/relationships/image" Target="../media/image90.png"/><Relationship Id="rId6" Type="http://schemas.openxmlformats.org/officeDocument/2006/relationships/image" Target="../media/image102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3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6.png"/><Relationship Id="rId4" Type="http://schemas.openxmlformats.org/officeDocument/2006/relationships/image" Target="../media/image1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ardboardspaceshiptoys.com" TargetMode="External"/><Relationship Id="rId4" Type="http://schemas.openxmlformats.org/officeDocument/2006/relationships/image" Target="../media/image129.png"/><Relationship Id="rId5" Type="http://schemas.openxmlformats.org/officeDocument/2006/relationships/image" Target="../media/image125.png"/><Relationship Id="rId6" Type="http://schemas.openxmlformats.org/officeDocument/2006/relationships/image" Target="../media/image1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2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mysocalledchaos.com/" TargetMode="External"/><Relationship Id="rId4" Type="http://schemas.openxmlformats.org/officeDocument/2006/relationships/image" Target="../media/image131.png"/><Relationship Id="rId5" Type="http://schemas.openxmlformats.org/officeDocument/2006/relationships/image" Target="../media/image133.png"/><Relationship Id="rId6" Type="http://schemas.openxmlformats.org/officeDocument/2006/relationships/image" Target="../media/image137.png"/><Relationship Id="rId7" Type="http://schemas.openxmlformats.org/officeDocument/2006/relationships/image" Target="../media/image1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4.png"/><Relationship Id="rId4" Type="http://schemas.openxmlformats.org/officeDocument/2006/relationships/image" Target="../media/image139.png"/><Relationship Id="rId5" Type="http://schemas.openxmlformats.org/officeDocument/2006/relationships/image" Target="../media/image141.png"/><Relationship Id="rId6" Type="http://schemas.openxmlformats.org/officeDocument/2006/relationships/image" Target="../media/image1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8.png"/><Relationship Id="rId4" Type="http://schemas.openxmlformats.org/officeDocument/2006/relationships/image" Target="../media/image150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2.png"/><Relationship Id="rId4" Type="http://schemas.openxmlformats.org/officeDocument/2006/relationships/image" Target="../media/image146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9.png"/><Relationship Id="rId4" Type="http://schemas.openxmlformats.org/officeDocument/2006/relationships/image" Target="../media/image121.png"/><Relationship Id="rId9" Type="http://schemas.openxmlformats.org/officeDocument/2006/relationships/image" Target="../media/image114.png"/><Relationship Id="rId5" Type="http://schemas.openxmlformats.org/officeDocument/2006/relationships/image" Target="../media/image108.png"/><Relationship Id="rId6" Type="http://schemas.openxmlformats.org/officeDocument/2006/relationships/image" Target="../media/image112.png"/><Relationship Id="rId7" Type="http://schemas.openxmlformats.org/officeDocument/2006/relationships/image" Target="../media/image110.png"/><Relationship Id="rId8" Type="http://schemas.openxmlformats.org/officeDocument/2006/relationships/image" Target="../media/image115.png"/><Relationship Id="rId10" Type="http://schemas.openxmlformats.org/officeDocument/2006/relationships/image" Target="../media/image1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Relationship Id="rId5" Type="http://schemas.openxmlformats.org/officeDocument/2006/relationships/image" Target="../media/image1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5" y="4659826"/>
            <a:ext cx="22914900" cy="4255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"/>
                <a:ea typeface="Roboto"/>
                <a:cs typeface="Roboto"/>
                <a:sym typeface="Roboto"/>
              </a:rPr>
              <a:t>Presented by Chase Carroll, Dylan Nelson, Lucas Martynec, </a:t>
            </a:r>
            <a:r>
              <a:rPr lang="en-US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Matt Gaulke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"/>
                <a:ea typeface="Roboto"/>
                <a:cs typeface="Roboto"/>
                <a:sym typeface="Roboto"/>
              </a:rPr>
              <a:t>Mehrdad Bashiri, and Steven Bauer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417" name="Google Shape;1417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418" name="Google Shape;1418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9" name="Google Shape;1419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9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Online shopping After Hours 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Web Browsing Hospital Information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WordPress Blog Browsing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Web browsing for iPhone hacks and Jailbreaking.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Torrent traffic used to download a movie typically against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company policies. 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Trojan Malware Downloaded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Fake Browser Update Pop-Up (RAT)</a:t>
            </a:r>
            <a:endParaRPr/>
          </a:p>
        </p:txBody>
      </p:sp>
      <p:pic>
        <p:nvPicPr>
          <p:cNvPr id="1421" name="Google Shape;142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9150" y="7876252"/>
            <a:ext cx="8458951" cy="473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5649" y="1802599"/>
            <a:ext cx="8585850" cy="53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4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9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Shopping After Hours</a:t>
            </a:r>
            <a:endParaRPr/>
          </a:p>
        </p:txBody>
      </p:sp>
      <p:sp>
        <p:nvSpPr>
          <p:cNvPr id="1435" name="Google Shape;1435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6" name="Google Shape;1436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7" name="Google Shape;1437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95"/>
          <p:cNvSpPr txBox="1"/>
          <p:nvPr>
            <p:ph idx="3" type="body"/>
          </p:nvPr>
        </p:nvSpPr>
        <p:spPr>
          <a:xfrm>
            <a:off x="-32808" y="161534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HTTP web browsing traffic from </a:t>
            </a:r>
            <a:r>
              <a:rPr lang="en-US" sz="3600">
                <a:solidFill>
                  <a:schemeClr val="dk1"/>
                </a:solidFill>
              </a:rPr>
              <a:t>10.6.12.157 to 172.91.120.242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http://www.cardboardspaceshiptoys.com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The user (ted.brokowski) browsing from DESKTOP-86J4BX.frank-n-ted.com was toy shopping and made a purchase at the website as an invoice file was captured.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600"/>
              <a:buChar char="●"/>
            </a:pPr>
            <a:r>
              <a:rPr lang="en-US" sz="3600"/>
              <a:t>There is TLS1.3 protocol application data, which enrypts the TCP protocol session of HTTPS traffic from port 443 to port 49731</a:t>
            </a:r>
            <a:endParaRPr sz="3600"/>
          </a:p>
        </p:txBody>
      </p:sp>
      <p:pic>
        <p:nvPicPr>
          <p:cNvPr id="1439" name="Google Shape;143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5175" y="5395825"/>
            <a:ext cx="8801100" cy="77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725" y="4914900"/>
            <a:ext cx="9823626" cy="80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6838" y="7396075"/>
            <a:ext cx="7115175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Browsing Hospital Information</a:t>
            </a:r>
            <a:endParaRPr/>
          </a:p>
        </p:txBody>
      </p:sp>
      <p:sp>
        <p:nvSpPr>
          <p:cNvPr id="1448" name="Google Shape;1448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49" name="Google Shape;1449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0" name="Google Shape;1450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96"/>
          <p:cNvSpPr txBox="1"/>
          <p:nvPr>
            <p:ph idx="3" type="body"/>
          </p:nvPr>
        </p:nvSpPr>
        <p:spPr>
          <a:xfrm>
            <a:off x="-32808" y="180259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User of DESKTOP-B49J3FD.local (10.11.11.195) was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browsing the www.sabethahospital.com (12.133.50.21) webpage,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specifically </a:t>
            </a:r>
            <a:r>
              <a:rPr lang="en-US"/>
              <a:t>researching</a:t>
            </a:r>
            <a:r>
              <a:rPr lang="en-US"/>
              <a:t> the function of the appendix organ.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There are several different pages that were loaded, several java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and php content files, the appendix info was most interesting.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All of the traffic was TCP protocol, HTTP traffic from Port 80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/>
              <a:t>10.11.11.195:50137-50150 &lt;&gt; 12.133.50.21:80</a:t>
            </a:r>
            <a:endParaRPr/>
          </a:p>
        </p:txBody>
      </p:sp>
      <p:pic>
        <p:nvPicPr>
          <p:cNvPr id="1452" name="Google Shape;1452;p96"/>
          <p:cNvPicPr preferRelativeResize="0"/>
          <p:nvPr/>
        </p:nvPicPr>
        <p:blipFill rotWithShape="1">
          <a:blip r:embed="rId3">
            <a:alphaModFix/>
          </a:blip>
          <a:srcRect b="4807" l="2725" r="6414" t="0"/>
          <a:stretch/>
        </p:blipFill>
        <p:spPr>
          <a:xfrm>
            <a:off x="14477050" y="5738325"/>
            <a:ext cx="9900651" cy="777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0" y="7219200"/>
            <a:ext cx="14322765" cy="6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230" y="11461700"/>
            <a:ext cx="7766825" cy="18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96"/>
          <p:cNvPicPr preferRelativeResize="0"/>
          <p:nvPr/>
        </p:nvPicPr>
        <p:blipFill rotWithShape="1">
          <a:blip r:embed="rId6">
            <a:alphaModFix/>
          </a:blip>
          <a:srcRect b="0" l="0" r="9354" t="0"/>
          <a:stretch/>
        </p:blipFill>
        <p:spPr>
          <a:xfrm>
            <a:off x="15331700" y="870125"/>
            <a:ext cx="9086500" cy="46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 Blog Browsing</a:t>
            </a:r>
            <a:endParaRPr/>
          </a:p>
        </p:txBody>
      </p:sp>
      <p:sp>
        <p:nvSpPr>
          <p:cNvPr id="1462" name="Google Shape;1462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3" name="Google Shape;1463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97"/>
          <p:cNvSpPr txBox="1"/>
          <p:nvPr>
            <p:ph idx="3" type="body"/>
          </p:nvPr>
        </p:nvSpPr>
        <p:spPr>
          <a:xfrm>
            <a:off x="-731508" y="202844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user (matthijs.devries) Rotterdam-PC.mind-hammer.net host was browsing Angie’s WordPress Blog.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HTTP WordPress traffic from 172.16.4.205 to 166.62.111.64 </a:t>
            </a:r>
            <a:r>
              <a:rPr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http://mysocalledchaos.com/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Unencrypted TCP protocol traffic from port 80 - port 49190</a:t>
            </a:r>
            <a:endParaRPr/>
          </a:p>
        </p:txBody>
      </p:sp>
      <p:pic>
        <p:nvPicPr>
          <p:cNvPr id="1465" name="Google Shape;146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8136" y="1347000"/>
            <a:ext cx="2593364" cy="388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0888" y="5414875"/>
            <a:ext cx="8848725" cy="76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00" y="4755575"/>
            <a:ext cx="11384724" cy="87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6181" y="6539641"/>
            <a:ext cx="8085351" cy="701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98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9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Instructions to Jailbreak iOS Devices</a:t>
            </a:r>
            <a:endParaRPr/>
          </a:p>
        </p:txBody>
      </p:sp>
      <p:sp>
        <p:nvSpPr>
          <p:cNvPr id="1481" name="Google Shape;1481;p9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82" name="Google Shape;148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3" name="Google Shape;1483;p9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99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HTTP traffic to iPhone Hacks website at 94.31.29.96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user was researching how to Jailbreak iPhone iOS 13.</a:t>
            </a:r>
            <a:endParaRPr/>
          </a:p>
        </p:txBody>
      </p:sp>
      <p:pic>
        <p:nvPicPr>
          <p:cNvPr id="1485" name="Google Shape;148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8900" y="287913"/>
            <a:ext cx="2786575" cy="8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7075" y="2311475"/>
            <a:ext cx="4293025" cy="22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0325" y="4722826"/>
            <a:ext cx="12723799" cy="82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975" y="5069725"/>
            <a:ext cx="10056865" cy="8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Torrents of Material Against Policy</a:t>
            </a:r>
            <a:endParaRPr/>
          </a:p>
        </p:txBody>
      </p:sp>
      <p:sp>
        <p:nvSpPr>
          <p:cNvPr id="1495" name="Google Shape;1495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96" name="Google Shape;1496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7" name="Google Shape;149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00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HTTP traffic from 168.215.194.14 (files.publicdomaintorrents.com) to 10.0.0.24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user was downloading torrents going against policy, specifically a movie called                                    “Betty_Boop_rythym_on_the_reservation”</a:t>
            </a:r>
            <a:endParaRPr/>
          </a:p>
        </p:txBody>
      </p:sp>
      <p:pic>
        <p:nvPicPr>
          <p:cNvPr id="1499" name="Google Shape;149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1575" y="247650"/>
            <a:ext cx="70485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1175" y="1607350"/>
            <a:ext cx="5131350" cy="464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748" y="6247550"/>
            <a:ext cx="9062276" cy="605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1846" y="6247550"/>
            <a:ext cx="13460678" cy="68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Trojan Malware Downloaded</a:t>
            </a:r>
            <a:endParaRPr/>
          </a:p>
        </p:txBody>
      </p:sp>
      <p:sp>
        <p:nvSpPr>
          <p:cNvPr id="1509" name="Google Shape;1509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 b="1"/>
          </a:p>
        </p:txBody>
      </p:sp>
      <p:sp>
        <p:nvSpPr>
          <p:cNvPr id="1510" name="Google Shape;1510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1" name="Google Shape;1511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01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Initial</a:t>
            </a:r>
            <a:r>
              <a:rPr lang="en-US">
                <a:solidFill>
                  <a:schemeClr val="dk1"/>
                </a:solidFill>
              </a:rPr>
              <a:t> HTTP traffic from </a:t>
            </a:r>
            <a:r>
              <a:rPr lang="en-US">
                <a:solidFill>
                  <a:schemeClr val="dk1"/>
                </a:solidFill>
              </a:rPr>
              <a:t>the user’s computer 10.6.12.203</a:t>
            </a:r>
            <a:r>
              <a:rPr lang="en-US">
                <a:solidFill>
                  <a:schemeClr val="dk1"/>
                </a:solidFill>
              </a:rPr>
              <a:t> to IP Address 205.185.125.104.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Trojan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Malware “june11.dll” was downloaded and the computer became infected.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513" name="Google Shape;151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650" y="5029200"/>
            <a:ext cx="10325100" cy="79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75" y="5424150"/>
            <a:ext cx="7389124" cy="66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2600" y="4914900"/>
            <a:ext cx="6324600" cy="4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1775" y="8056713"/>
            <a:ext cx="7143750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Fake Browser Update Pop-Up (RAT)</a:t>
            </a:r>
            <a:endParaRPr/>
          </a:p>
        </p:txBody>
      </p:sp>
      <p:sp>
        <p:nvSpPr>
          <p:cNvPr id="1523" name="Google Shape;1523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4" name="Google Shape;1524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02"/>
          <p:cNvSpPr txBox="1"/>
          <p:nvPr>
            <p:ph idx="3" type="body"/>
          </p:nvPr>
        </p:nvSpPr>
        <p:spPr>
          <a:xfrm>
            <a:off x="-184533" y="215614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Rotterdam-PC.mindhammer.net was browsing on 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ball.dardavies.com and clicked a link which </a:t>
            </a:r>
            <a:r>
              <a:rPr lang="en-US"/>
              <a:t>spurred</a:t>
            </a:r>
            <a:r>
              <a:rPr lang="en-US"/>
              <a:t> a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TCP stream to b5689023.green.mattingsolutions.co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which is a known compromised URL which downloads 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empty.gif files which create a backdoor into the infected 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machine and links the machine to a command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and control server.</a:t>
            </a:r>
            <a:endParaRPr/>
          </a:p>
        </p:txBody>
      </p:sp>
      <p:pic>
        <p:nvPicPr>
          <p:cNvPr id="1526" name="Google Shape;15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775" y="8101900"/>
            <a:ext cx="11048925" cy="40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6750" y="3343675"/>
            <a:ext cx="10606426" cy="82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Red &amp; Blue Team 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 b="1"/>
          </a:p>
        </p:txBody>
      </p:sp>
      <p:sp>
        <p:nvSpPr>
          <p:cNvPr id="1342" name="Google Shape;1342;p8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4" name="Google Shape;1534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300" y="2044775"/>
            <a:ext cx="13987050" cy="104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03"/>
          <p:cNvSpPr txBox="1"/>
          <p:nvPr/>
        </p:nvSpPr>
        <p:spPr>
          <a:xfrm>
            <a:off x="689925" y="376775"/>
            <a:ext cx="2379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boto"/>
                <a:ea typeface="Roboto"/>
                <a:cs typeface="Roboto"/>
                <a:sym typeface="Roboto"/>
              </a:rPr>
              <a:t>Always remember: “You do </a:t>
            </a:r>
            <a:r>
              <a:rPr b="1" lang="en-US" sz="4000"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en-US" sz="4000">
                <a:latin typeface="Roboto"/>
                <a:ea typeface="Roboto"/>
                <a:cs typeface="Roboto"/>
                <a:sym typeface="Roboto"/>
              </a:rPr>
              <a:t> want your company to end up on the front page of USA TODAY.”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04"/>
          <p:cNvSpPr txBox="1"/>
          <p:nvPr>
            <p:ph type="title"/>
          </p:nvPr>
        </p:nvSpPr>
        <p:spPr>
          <a:xfrm>
            <a:off x="731375" y="2675850"/>
            <a:ext cx="22914900" cy="10344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Chase Carroll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Dylan Nelson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Lucas Martynec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Matt Gaulke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Mehrdad Bashiri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Steven Bauer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Thank you!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“Don’t cry because it’s over.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Smile because it happened.”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</a:rPr>
              <a:t>-Dr. Seuss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0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Red Team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349" name="Google Shape;1349;p86"/>
          <p:cNvSpPr txBox="1"/>
          <p:nvPr>
            <p:ph idx="1" type="subTitle"/>
          </p:nvPr>
        </p:nvSpPr>
        <p:spPr>
          <a:xfrm>
            <a:off x="0" y="1802600"/>
            <a:ext cx="24377700" cy="15948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Summary of Offensive Operations</a:t>
            </a:r>
            <a:endParaRPr b="1" sz="4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50" name="Google Shape;1350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1" name="Google Shape;1351;p8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86"/>
          <p:cNvSpPr txBox="1"/>
          <p:nvPr>
            <p:ph idx="3" type="body"/>
          </p:nvPr>
        </p:nvSpPr>
        <p:spPr>
          <a:xfrm>
            <a:off x="-108" y="347874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-Scanning the network with Nmap reveals open ports and OS details.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-WPScan to enumerate users of the Target 1 Wordpress site.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-Cracking the password of the user Michael to SSH into the system.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-Using SQL to navigate the database and retrieve hashes of additional users.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-Cracking password hashes with “John the Ripper”.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-Using the next set of credentials to SSH into the system as user Steven.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-Checking Steven’s user </a:t>
            </a:r>
            <a:r>
              <a:rPr lang="en-US"/>
              <a:t>privileges</a:t>
            </a:r>
            <a:r>
              <a:rPr lang="en-US"/>
              <a:t> and escalating to root using a Python script.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0475" y="3397400"/>
            <a:ext cx="8329575" cy="5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0474" y="4254800"/>
            <a:ext cx="8329574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0474" y="5086750"/>
            <a:ext cx="8329575" cy="7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21050" y="5949775"/>
            <a:ext cx="6689001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91202" y="6790400"/>
            <a:ext cx="6333283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81775" y="7558727"/>
            <a:ext cx="5881365" cy="7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27125" y="8471825"/>
            <a:ext cx="5881375" cy="50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4663" y="9198250"/>
            <a:ext cx="9508175" cy="366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Blue Team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67" name="Google Shape;1367;p8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8" name="Google Shape;1368;p8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7"/>
          <p:cNvSpPr txBox="1"/>
          <p:nvPr>
            <p:ph idx="1" type="subTitle"/>
          </p:nvPr>
        </p:nvSpPr>
        <p:spPr>
          <a:xfrm>
            <a:off x="0" y="21074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Summary of Defensive Operations</a:t>
            </a:r>
            <a:endParaRPr/>
          </a:p>
        </p:txBody>
      </p:sp>
      <p:sp>
        <p:nvSpPr>
          <p:cNvPr id="1370" name="Google Shape;1370;p8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-US"/>
              <a:t>Prior to beginning our engagement, we Licensed our Elastic Stack - ELK Linux server with Beats (</a:t>
            </a:r>
            <a:r>
              <a:rPr lang="en-US" u="sng"/>
              <a:t>If you have an active license,</a:t>
            </a:r>
            <a:r>
              <a:rPr b="1" lang="en-US" u="sng"/>
              <a:t> do not revert to basic</a:t>
            </a:r>
            <a:r>
              <a:rPr lang="en-US"/>
              <a:t>)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63550" lvl="0" marL="457200" rtl="0" algn="l">
              <a:spcBef>
                <a:spcPts val="2100"/>
              </a:spcBef>
              <a:spcAft>
                <a:spcPts val="0"/>
              </a:spcAft>
              <a:buSzPts val="3700"/>
              <a:buChar char="-"/>
            </a:pPr>
            <a:r>
              <a:rPr lang="en-US"/>
              <a:t>We Configured three main threshold alerts using the Elesticsearch Watcher functionality.</a:t>
            </a:r>
            <a:endParaRPr/>
          </a:p>
          <a:p>
            <a:pPr indent="-463550" lvl="3" marL="1828800" rtl="0" algn="l">
              <a:spcBef>
                <a:spcPts val="0"/>
              </a:spcBef>
              <a:spcAft>
                <a:spcPts val="0"/>
              </a:spcAft>
              <a:buSzPts val="3700"/>
              <a:buChar char="-"/>
            </a:pPr>
            <a:r>
              <a:rPr lang="en-US"/>
              <a:t>CPU Usage Monitor			- HTTP Request Size Monitor		-Excessive HTTP Error Monitor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 Three main mitigation focuses: Configuration changes, OS and Application Updates, Monitoring changes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		- Patching of outdated Linux Versions and Wordpress installation</a:t>
            </a:r>
            <a:endParaRPr/>
          </a:p>
          <a:p>
            <a:pPr indent="-285750" lvl="0" marL="11430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- Configuration changes including Account lockout policies for each application as well as complex password requirements. (ex. “</a:t>
            </a:r>
            <a:r>
              <a:rPr lang="en-US" sz="3300">
                <a:latin typeface="Courier New"/>
                <a:ea typeface="Courier New"/>
                <a:cs typeface="Courier New"/>
                <a:sym typeface="Courier New"/>
              </a:rPr>
              <a:t># steven ALL=(ALL)NOPASSWD: /usr/bin/python</a:t>
            </a:r>
            <a:r>
              <a:rPr lang="en-US"/>
              <a:t>” in Target1 sudoers file.)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		- Instituting a continual improvement plan to evaluate and change alert thresholds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i="1" lang="en-US" sz="4600"/>
              <a:t>These strategies will help keep X-CORP off the cover of USA Today in the future!</a:t>
            </a:r>
            <a:endParaRPr b="1" i="1" sz="4600"/>
          </a:p>
        </p:txBody>
      </p:sp>
      <p:pic>
        <p:nvPicPr>
          <p:cNvPr id="1371" name="Google Shape;137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6803" y="-100125"/>
            <a:ext cx="4267261" cy="31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1048" y="9801900"/>
            <a:ext cx="3231550" cy="35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7567" y="140750"/>
            <a:ext cx="6862432" cy="31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88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8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89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89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Ubuntu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Ubuntu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Server1 (Capstone)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Debian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8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87" name="Google Shape;1387;p8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8" name="Google Shape;138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875" y="2628875"/>
            <a:ext cx="14246100" cy="92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94" name="Google Shape;1394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5" name="Google Shape;1395;p9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96" name="Google Shape;1396;p90"/>
          <p:cNvGraphicFramePr/>
          <p:nvPr/>
        </p:nvGraphicFramePr>
        <p:xfrm>
          <a:off x="952475" y="421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{CCAB7ACC-B088-4179-B0E1-E980BC94E473}</a:tableStyleId>
              </a:tblPr>
              <a:tblGrid>
                <a:gridCol w="7331875"/>
                <a:gridCol w="7331875"/>
                <a:gridCol w="7331875"/>
              </a:tblGrid>
              <a:tr h="102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 enumeration 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 scan returned sensitive information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located usernames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requirements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with same user/password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guessed/cracked passwords</a:t>
                      </a:r>
                      <a:endParaRPr sz="3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password hashes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Minimal encryption makes for easily cracked passwords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user 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22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privilege 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escalation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Steven had the ability to invoke Python commands with sudo privileges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root level access through Python script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1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9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408" name="Google Shape;1408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9" name="Google Shape;1409;p92"/>
          <p:cNvSpPr txBox="1"/>
          <p:nvPr>
            <p:ph idx="3" type="body"/>
          </p:nvPr>
        </p:nvSpPr>
        <p:spPr>
          <a:xfrm>
            <a:off x="695625" y="1786175"/>
            <a:ext cx="22942800" cy="11330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10" name="Google Shape;1410;p92"/>
          <p:cNvGraphicFramePr/>
          <p:nvPr/>
        </p:nvGraphicFramePr>
        <p:xfrm>
          <a:off x="1327088" y="254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{CCAB7ACC-B088-4179-B0E1-E980BC94E473}</a:tableStyleId>
              </a:tblPr>
              <a:tblGrid>
                <a:gridCol w="6629850"/>
                <a:gridCol w="7006750"/>
                <a:gridCol w="8043250"/>
              </a:tblGrid>
              <a:tr h="84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76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172.16.4.205 (</a:t>
                      </a:r>
                      <a:r>
                        <a:rPr lang="en-US" sz="3500">
                          <a:solidFill>
                            <a:srgbClr val="0000FF"/>
                          </a:solidFill>
                        </a:rPr>
                        <a:t>51,364 packets</a:t>
                      </a:r>
                      <a:r>
                        <a:rPr lang="en-US" sz="3500"/>
                        <a:t>)</a:t>
                      </a:r>
                      <a:endParaRPr sz="3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185.243.115.84 </a:t>
                      </a: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sz="3500">
                          <a:solidFill>
                            <a:srgbClr val="0000FF"/>
                          </a:solidFill>
                        </a:rPr>
                        <a:t>30,344 packets</a:t>
                      </a: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)</a:t>
                      </a:r>
                      <a:endParaRPr sz="3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10.0.0.201 (</a:t>
                      </a:r>
                      <a:r>
                        <a:rPr lang="en-US" sz="3500">
                          <a:solidFill>
                            <a:srgbClr val="0000FF"/>
                          </a:solidFill>
                        </a:rPr>
                        <a:t>19,503 packets</a:t>
                      </a: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)</a:t>
                      </a:r>
                      <a:endParaRPr sz="3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three devices which generated the most network traffic (</a:t>
                      </a:r>
                      <a:r>
                        <a:rPr lang="en-US" sz="3500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packets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73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Internet Protocol Version 4 (IPv4)</a:t>
                      </a:r>
                      <a:endParaRPr sz="3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TCP (</a:t>
                      </a:r>
                      <a:r>
                        <a:rPr lang="en-US" sz="3500">
                          <a:solidFill>
                            <a:srgbClr val="FF9900"/>
                          </a:solidFill>
                        </a:rPr>
                        <a:t>88.5%</a:t>
                      </a:r>
                      <a:r>
                        <a:rPr lang="en-US" sz="3500"/>
                        <a:t>)</a:t>
                      </a:r>
                      <a:endParaRPr sz="3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UDP (</a:t>
                      </a:r>
                      <a:r>
                        <a:rPr lang="en-US" sz="3500">
                          <a:solidFill>
                            <a:srgbClr val="FF9900"/>
                          </a:solidFill>
                        </a:rPr>
                        <a:t>11.2%</a:t>
                      </a:r>
                      <a:r>
                        <a:rPr lang="en-US" sz="3500"/>
                        <a:t>)</a:t>
                      </a:r>
                      <a:endParaRPr sz="3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Protocols are a set of rules regarding how the network operates. </a:t>
                      </a:r>
                      <a:r>
                        <a:rPr lang="en-US" sz="350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TCP 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a connection-oriented protocol, whereas </a:t>
                      </a:r>
                      <a:r>
                        <a:rPr lang="en-US" sz="35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UDP 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 a connectionless protocol.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2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808</a:t>
                      </a:r>
                      <a:endParaRPr sz="3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nique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IPv4 IP addresses and 30 MAC address captured.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6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10.0.0.0/24, </a:t>
                      </a:r>
                      <a:r>
                        <a:rPr lang="en-US" sz="3500"/>
                        <a:t>10.6.12.0/24, 10.11.11.0/24,172.16.4.0/24,</a:t>
                      </a:r>
                      <a:endParaRPr sz="3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192.168.1.0/24</a:t>
                      </a:r>
                      <a:endParaRPr sz="3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6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Malware Species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450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500"/>
                        <a:buChar char="●"/>
                      </a:pPr>
                      <a:r>
                        <a:rPr lang="en-US" sz="3500"/>
                        <a:t>Trojan - june11.dll</a:t>
                      </a:r>
                      <a:endParaRPr sz="3500"/>
                    </a:p>
                    <a:p>
                      <a:pPr indent="-450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500"/>
                        <a:buChar char="●"/>
                      </a:pPr>
                      <a:r>
                        <a:rPr lang="en-US" sz="3500"/>
                        <a:t>Fake Browser Update Pop-Up Remote Access Trojan (RAT)</a:t>
                      </a:r>
                      <a:endParaRPr sz="3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